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663300"/>
    <a:srgbClr val="FFCC00"/>
    <a:srgbClr val="800000"/>
    <a:srgbClr val="FFFFFF"/>
    <a:srgbClr val="FFCCCC"/>
    <a:srgbClr val="FFCCFF"/>
    <a:srgbClr val="CCFFFF"/>
    <a:srgbClr val="FF99CC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0" autoAdjust="0"/>
    <p:restoredTop sz="94660"/>
  </p:normalViewPr>
  <p:slideViewPr>
    <p:cSldViewPr snapToGrid="0" showGuides="1">
      <p:cViewPr varScale="1">
        <p:scale>
          <a:sx n="58" d="100"/>
          <a:sy n="58" d="100"/>
        </p:scale>
        <p:origin x="2280" y="72"/>
      </p:cViewPr>
      <p:guideLst>
        <p:guide orient="horz" pos="309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EAF5-F6D4-4B38-88C0-D60E509F23A2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B9E5-62FA-45C3-B2B1-2039573459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186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EAF5-F6D4-4B38-88C0-D60E509F23A2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B9E5-62FA-45C3-B2B1-2039573459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5933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EAF5-F6D4-4B38-88C0-D60E509F23A2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B9E5-62FA-45C3-B2B1-2039573459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5357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EAF5-F6D4-4B38-88C0-D60E509F23A2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B9E5-62FA-45C3-B2B1-2039573459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122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EAF5-F6D4-4B38-88C0-D60E509F23A2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B9E5-62FA-45C3-B2B1-2039573459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566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EAF5-F6D4-4B38-88C0-D60E509F23A2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B9E5-62FA-45C3-B2B1-2039573459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91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EAF5-F6D4-4B38-88C0-D60E509F23A2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B9E5-62FA-45C3-B2B1-2039573459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889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EAF5-F6D4-4B38-88C0-D60E509F23A2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B9E5-62FA-45C3-B2B1-2039573459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61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EAF5-F6D4-4B38-88C0-D60E509F23A2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B9E5-62FA-45C3-B2B1-2039573459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0254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EAF5-F6D4-4B38-88C0-D60E509F23A2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B9E5-62FA-45C3-B2B1-2039573459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4292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EAF5-F6D4-4B38-88C0-D60E509F23A2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B9E5-62FA-45C3-B2B1-2039573459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34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AF5-F6D4-4B38-88C0-D60E509F23A2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8B9E5-62FA-45C3-B2B1-2039573459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17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64C93E36-73CF-CC00-C3F8-3657C89EC0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412863"/>
              </p:ext>
            </p:extLst>
          </p:nvPr>
        </p:nvGraphicFramePr>
        <p:xfrm>
          <a:off x="457839" y="6750212"/>
          <a:ext cx="5997550" cy="270405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50236">
                  <a:extLst>
                    <a:ext uri="{9D8B030D-6E8A-4147-A177-3AD203B41FA5}">
                      <a16:colId xmlns:a16="http://schemas.microsoft.com/office/drawing/2014/main" val="1671317896"/>
                    </a:ext>
                  </a:extLst>
                </a:gridCol>
                <a:gridCol w="1016464">
                  <a:extLst>
                    <a:ext uri="{9D8B030D-6E8A-4147-A177-3AD203B41FA5}">
                      <a16:colId xmlns:a16="http://schemas.microsoft.com/office/drawing/2014/main" val="3816378682"/>
                    </a:ext>
                  </a:extLst>
                </a:gridCol>
                <a:gridCol w="1615425">
                  <a:extLst>
                    <a:ext uri="{9D8B030D-6E8A-4147-A177-3AD203B41FA5}">
                      <a16:colId xmlns:a16="http://schemas.microsoft.com/office/drawing/2014/main" val="776963583"/>
                    </a:ext>
                  </a:extLst>
                </a:gridCol>
                <a:gridCol w="1615425">
                  <a:extLst>
                    <a:ext uri="{9D8B030D-6E8A-4147-A177-3AD203B41FA5}">
                      <a16:colId xmlns:a16="http://schemas.microsoft.com/office/drawing/2014/main" val="3724447016"/>
                    </a:ext>
                  </a:extLst>
                </a:gridCol>
              </a:tblGrid>
              <a:tr h="30074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sz="1200" kern="100" spc="-6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部署名等</a:t>
                      </a:r>
                      <a:endParaRPr lang="ja-JP" sz="10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7500" marR="67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sz="1200" kern="100" spc="-6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職名等</a:t>
                      </a:r>
                      <a:endParaRPr lang="ja-JP" sz="10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7500" marR="67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sz="1200" kern="100" spc="-6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　名</a:t>
                      </a:r>
                      <a:endParaRPr lang="ja-JP" sz="10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7500" marR="67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ja-JP" altLang="en-US" sz="10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参加方法</a:t>
                      </a:r>
                      <a:endParaRPr lang="en-US" altLang="ja-JP" sz="10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ja-JP" sz="10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10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〇をつけてください</a:t>
                      </a:r>
                      <a:endParaRPr lang="ja-JP" sz="10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7500" marR="67500" marT="0" marB="0" anchor="ctr"/>
                </a:tc>
                <a:extLst>
                  <a:ext uri="{0D108BD9-81ED-4DB2-BD59-A6C34878D82A}">
                    <a16:rowId xmlns:a16="http://schemas.microsoft.com/office/drawing/2014/main" val="753072267"/>
                  </a:ext>
                </a:extLst>
              </a:tr>
              <a:tr h="799753"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</a:pPr>
                      <a:r>
                        <a:rPr lang="en-US" sz="1200" kern="100" spc="-6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7500" marR="675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</a:pPr>
                      <a:r>
                        <a:rPr lang="en-US" sz="1200" kern="100" spc="-6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7500" marR="675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</a:pPr>
                      <a:r>
                        <a:rPr lang="en-US" sz="1200" kern="100" spc="-6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7500" marR="67500" marT="0" marB="0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来　所</a:t>
                      </a:r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オンライン</a:t>
                      </a:r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</a:txBody>
                  <a:tcPr marL="67500" marR="67500" marT="0" marB="0" anchor="ctr"/>
                </a:tc>
                <a:extLst>
                  <a:ext uri="{0D108BD9-81ED-4DB2-BD59-A6C34878D82A}">
                    <a16:rowId xmlns:a16="http://schemas.microsoft.com/office/drawing/2014/main" val="166514338"/>
                  </a:ext>
                </a:extLst>
              </a:tr>
              <a:tr h="799753"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</a:pPr>
                      <a:r>
                        <a:rPr lang="en-US" sz="1200" kern="100" spc="-6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7500" marR="675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</a:pPr>
                      <a:r>
                        <a:rPr lang="en-US" sz="1200" kern="100" spc="-6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7500" marR="675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</a:pPr>
                      <a:r>
                        <a:rPr lang="en-US" sz="1200" kern="100" spc="-6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7500" marR="67500" marT="0" marB="0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来　所</a:t>
                      </a:r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オンライン</a:t>
                      </a:r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</a:txBody>
                  <a:tcPr marL="67500" marR="67500" marT="0" marB="0" anchor="ctr"/>
                </a:tc>
                <a:extLst>
                  <a:ext uri="{0D108BD9-81ED-4DB2-BD59-A6C34878D82A}">
                    <a16:rowId xmlns:a16="http://schemas.microsoft.com/office/drawing/2014/main" val="1286796804"/>
                  </a:ext>
                </a:extLst>
              </a:tr>
              <a:tr h="799753"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</a:pPr>
                      <a:r>
                        <a:rPr lang="en-US" sz="1200" kern="100" spc="-6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7500" marR="675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</a:pPr>
                      <a:r>
                        <a:rPr lang="en-US" sz="1200" kern="100" spc="-6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7500" marR="675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</a:pPr>
                      <a:r>
                        <a:rPr lang="en-US" sz="1200" kern="100" spc="-6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7500" marR="67500" marT="0" marB="0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来　所</a:t>
                      </a:r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オンライン</a:t>
                      </a:r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</a:txBody>
                  <a:tcPr marL="67500" marR="67500" marT="0" marB="0" anchor="ctr"/>
                </a:tc>
                <a:extLst>
                  <a:ext uri="{0D108BD9-81ED-4DB2-BD59-A6C34878D82A}">
                    <a16:rowId xmlns:a16="http://schemas.microsoft.com/office/drawing/2014/main" val="299605308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4253795B-D512-AB26-6F17-8BC1821A96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672" y="1178323"/>
            <a:ext cx="5710948" cy="1561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宛先</a:t>
            </a:r>
            <a:r>
              <a:rPr kumimoji="0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	ＦＡ</a:t>
            </a:r>
            <a:r>
              <a:rPr kumimoji="0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Cambria" panose="02040503050406030204" pitchFamily="18" charset="0"/>
              </a:rPr>
              <a:t>Ｘ</a:t>
            </a:r>
            <a:r>
              <a:rPr kumimoji="0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kumimoji="0" lang="en-US" altLang="ja-JP" sz="16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0172-55-6745</a:t>
            </a:r>
            <a:endParaRPr kumimoji="0" lang="en-US" altLang="ja-JP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	Ｅメール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:</a:t>
            </a:r>
            <a:r>
              <a:rPr lang="en-US" altLang="ja-JP" sz="1600" b="0" i="0" dirty="0">
                <a:solidFill>
                  <a:srgbClr val="1D3994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600" b="0" i="0" dirty="0" err="1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kou_hirosaki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＠</a:t>
            </a:r>
            <a:r>
              <a:rPr lang="en-US" altLang="ja-JP" sz="1600" b="0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aomori-itc.or.jp </a:t>
            </a: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		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	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　　　　　　　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地方独立行政法人青森県産業技術センター</a:t>
            </a:r>
            <a:endParaRPr kumimoji="0" lang="ja-JP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弘前工業研究所 デザイン推進室 工藤 行き</a:t>
            </a:r>
            <a:endParaRPr kumimoji="0" lang="ja-JP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申込期限：令和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4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年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12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5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日（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）</a:t>
            </a:r>
            <a:endParaRPr kumimoji="0" lang="ja-JP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48540FA-4C6E-3E74-7912-19334AF98C4A}"/>
              </a:ext>
            </a:extLst>
          </p:cNvPr>
          <p:cNvSpPr txBox="1"/>
          <p:nvPr/>
        </p:nvSpPr>
        <p:spPr>
          <a:xfrm>
            <a:off x="846159" y="439550"/>
            <a:ext cx="5186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>
                <a:latin typeface="IWAp-UDゴシック表示M" panose="020B0500000000000000" pitchFamily="50" charset="-128"/>
                <a:ea typeface="IWAp-UDゴシック表示M" panose="020B0500000000000000" pitchFamily="50" charset="-128"/>
              </a:rPr>
              <a:t>デザイン経営講習会</a:t>
            </a:r>
            <a:endParaRPr kumimoji="1" lang="en-US" altLang="ja-JP" sz="3600" dirty="0">
              <a:latin typeface="IWAp-UDゴシック表示M" panose="020B0500000000000000" pitchFamily="50" charset="-128"/>
              <a:ea typeface="IWAp-UDゴシック表示M" panose="020B0500000000000000" pitchFamily="50" charset="-128"/>
            </a:endParaRP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C803C54F-FAC6-4643-578F-F8B0D83FF7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820250"/>
              </p:ext>
            </p:extLst>
          </p:nvPr>
        </p:nvGraphicFramePr>
        <p:xfrm>
          <a:off x="580672" y="3279457"/>
          <a:ext cx="5710948" cy="2655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739447">
                  <a:extLst>
                    <a:ext uri="{9D8B030D-6E8A-4147-A177-3AD203B41FA5}">
                      <a16:colId xmlns:a16="http://schemas.microsoft.com/office/drawing/2014/main" val="1608999294"/>
                    </a:ext>
                  </a:extLst>
                </a:gridCol>
                <a:gridCol w="3971501">
                  <a:extLst>
                    <a:ext uri="{9D8B030D-6E8A-4147-A177-3AD203B41FA5}">
                      <a16:colId xmlns:a16="http://schemas.microsoft.com/office/drawing/2014/main" val="1309180494"/>
                    </a:ext>
                  </a:extLst>
                </a:gridCol>
              </a:tblGrid>
              <a:tr h="531000">
                <a:tc gridSpan="2">
                  <a:txBody>
                    <a:bodyPr/>
                    <a:lstStyle/>
                    <a:p>
                      <a:r>
                        <a:rPr kumimoji="1" lang="ja-JP" altLang="en-US" sz="1600" b="0" dirty="0"/>
                        <a:t>〇連絡担当者様</a:t>
                      </a:r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r>
                        <a:rPr kumimoji="1" lang="ja-JP" altLang="en-US" sz="1600" b="0" dirty="0"/>
                        <a:t>　　連絡担当者様</a:t>
                      </a:r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9825995"/>
                  </a:ext>
                </a:extLst>
              </a:tr>
              <a:tr h="5310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部署・職・氏名</a:t>
                      </a:r>
                      <a:r>
                        <a:rPr kumimoji="0" lang="ja-JP" altLang="en-US" sz="1600" b="0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endParaRPr kumimoji="0" lang="en-US" altLang="ja-JP" sz="1600" b="0" i="0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0821826"/>
                  </a:ext>
                </a:extLst>
              </a:tr>
              <a:tr h="5310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電話番号</a:t>
                      </a:r>
                      <a:endParaRPr kumimoji="0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4894462"/>
                  </a:ext>
                </a:extLst>
              </a:tr>
              <a:tr h="531000">
                <a:tc>
                  <a:txBody>
                    <a:bodyPr/>
                    <a:lstStyle/>
                    <a:p>
                      <a:pPr lvl="0"/>
                      <a:r>
                        <a:rPr kumimoji="0" lang="ja-JP" alt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メールアドレス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492029"/>
                  </a:ext>
                </a:extLst>
              </a:tr>
              <a:tr h="531000">
                <a:tc>
                  <a:txBody>
                    <a:bodyPr/>
                    <a:lstStyle/>
                    <a:p>
                      <a:pPr lvl="0"/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参加方法</a:t>
                      </a:r>
                      <a:r>
                        <a:rPr kumimoji="1" lang="en-US" altLang="ja-JP" sz="1600" baseline="30000" dirty="0">
                          <a:latin typeface="+mn-ea"/>
                          <a:ea typeface="+mn-ea"/>
                        </a:rPr>
                        <a:t>※</a:t>
                      </a:r>
                      <a:endParaRPr kumimoji="1" lang="ja-JP" altLang="en-US" sz="1600" baseline="300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来所・オンライン  </a:t>
                      </a:r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どちらかに〇を付けてください</a:t>
                      </a:r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2594531"/>
                  </a:ext>
                </a:extLst>
              </a:tr>
            </a:tbl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7782ADE-119D-BB05-5FEB-03B2731693A7}"/>
              </a:ext>
            </a:extLst>
          </p:cNvPr>
          <p:cNvSpPr txBox="1"/>
          <p:nvPr/>
        </p:nvSpPr>
        <p:spPr>
          <a:xfrm>
            <a:off x="2745938" y="291012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参加申込書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26CAD70-DDD5-8928-FE2E-D3794C5E505E}"/>
              </a:ext>
            </a:extLst>
          </p:cNvPr>
          <p:cNvSpPr txBox="1"/>
          <p:nvPr/>
        </p:nvSpPr>
        <p:spPr>
          <a:xfrm>
            <a:off x="580035" y="6359649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〇他参加者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22E13C1-C398-EB10-7D3E-86FC32EB0C3D}"/>
              </a:ext>
            </a:extLst>
          </p:cNvPr>
          <p:cNvSpPr txBox="1"/>
          <p:nvPr/>
        </p:nvSpPr>
        <p:spPr>
          <a:xfrm>
            <a:off x="576614" y="5949085"/>
            <a:ext cx="610936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latin typeface="+mn-ea"/>
                <a:ea typeface="+mn-ea"/>
              </a:rPr>
              <a:t>※</a:t>
            </a:r>
            <a:r>
              <a:rPr kumimoji="1" lang="ja-JP" altLang="en-US" sz="1050" dirty="0">
                <a:latin typeface="+mn-ea"/>
                <a:ea typeface="+mn-ea"/>
              </a:rPr>
              <a:t>来所希望者が多いときは先着順とし、オンラインでの受講に変更していただく場合があります。</a:t>
            </a:r>
            <a:endParaRPr kumimoji="1" lang="en-US" altLang="ja-JP" sz="1050" dirty="0">
              <a:latin typeface="+mn-ea"/>
              <a:ea typeface="+mn-ea"/>
            </a:endParaRPr>
          </a:p>
          <a:p>
            <a:r>
              <a:rPr kumimoji="1" lang="ja-JP" altLang="en-US" sz="1050" dirty="0">
                <a:latin typeface="+mn-ea"/>
              </a:rPr>
              <a:t>　オンライン参加アドレスは、開催前にメール送付いたします。</a:t>
            </a:r>
            <a:endParaRPr kumimoji="1" lang="ja-JP" altLang="en-US" sz="105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76070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33CCCC"/>
        </a:solidFill>
        <a:ln>
          <a:noFill/>
        </a:ln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401</TotalTime>
  <Words>151</Words>
  <Application>Microsoft Office PowerPoint</Application>
  <PresentationFormat>A4 210 x 297 mm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IWAp-UDゴシック表示M</vt:lpstr>
      <vt:lpstr>メイリオ</vt:lpstr>
      <vt:lpstr>游ゴシック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工藤 洋司</dc:creator>
  <cp:lastModifiedBy>赤田 朝子</cp:lastModifiedBy>
  <cp:revision>19</cp:revision>
  <cp:lastPrinted>2022-11-22T04:10:36Z</cp:lastPrinted>
  <dcterms:created xsi:type="dcterms:W3CDTF">2022-11-04T09:10:33Z</dcterms:created>
  <dcterms:modified xsi:type="dcterms:W3CDTF">2022-11-22T05:46:50Z</dcterms:modified>
</cp:coreProperties>
</file>