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58" r:id="rId3"/>
    <p:sldId id="259" r:id="rId4"/>
    <p:sldId id="260" r:id="rId5"/>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17" autoAdjust="0"/>
    <p:restoredTop sz="85809" autoAdjust="0"/>
  </p:normalViewPr>
  <p:slideViewPr>
    <p:cSldViewPr snapToGrid="0">
      <p:cViewPr varScale="1">
        <p:scale>
          <a:sx n="118" d="100"/>
          <a:sy n="118" d="100"/>
        </p:scale>
        <p:origin x="1984"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85EDCE9-091B-4901-AAF0-33B537D343D7}"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8B06A04-0F95-4B52-AA5C-1998F4E77247}" type="slidenum">
              <a:rPr kumimoji="1" lang="ja-JP" altLang="en-US" smtClean="0"/>
              <a:t>‹#›</a:t>
            </a:fld>
            <a:endParaRPr kumimoji="1" lang="ja-JP" altLang="en-US"/>
          </a:p>
        </p:txBody>
      </p:sp>
    </p:spTree>
    <p:extLst>
      <p:ext uri="{BB962C8B-B14F-4D97-AF65-F5344CB8AC3E}">
        <p14:creationId xmlns:p14="http://schemas.microsoft.com/office/powerpoint/2010/main" val="5672724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全体の概要。１枚目でとりあえず全ての内容が分かるように。１段記事ならこれだけ読めば書けるぐらいにまとめる。</a:t>
            </a:r>
          </a:p>
        </p:txBody>
      </p:sp>
      <p:sp>
        <p:nvSpPr>
          <p:cNvPr id="4" name="スライド番号プレースホルダー 3"/>
          <p:cNvSpPr>
            <a:spLocks noGrp="1"/>
          </p:cNvSpPr>
          <p:nvPr>
            <p:ph type="sldNum" sz="quarter" idx="10"/>
          </p:nvPr>
        </p:nvSpPr>
        <p:spPr/>
        <p:txBody>
          <a:bodyPr/>
          <a:lstStyle/>
          <a:p>
            <a:fld id="{15CF1C77-65B9-4522-A350-8EBCFC801257}" type="slidenum">
              <a:rPr kumimoji="1" lang="ja-JP" altLang="en-US" smtClean="0"/>
              <a:t>2</a:t>
            </a:fld>
            <a:endParaRPr kumimoji="1" lang="ja-JP" altLang="en-US" dirty="0"/>
          </a:p>
        </p:txBody>
      </p:sp>
    </p:spTree>
    <p:extLst>
      <p:ext uri="{BB962C8B-B14F-4D97-AF65-F5344CB8AC3E}">
        <p14:creationId xmlns:p14="http://schemas.microsoft.com/office/powerpoint/2010/main" val="230948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このリリースで発表する詳細な情報について、自由形式で記載。</a:t>
            </a:r>
            <a:endParaRPr kumimoji="1" lang="en-US" altLang="ja-JP" dirty="0"/>
          </a:p>
        </p:txBody>
      </p:sp>
      <p:sp>
        <p:nvSpPr>
          <p:cNvPr id="4" name="スライド番号プレースホルダー 3"/>
          <p:cNvSpPr>
            <a:spLocks noGrp="1"/>
          </p:cNvSpPr>
          <p:nvPr>
            <p:ph type="sldNum" sz="quarter" idx="10"/>
          </p:nvPr>
        </p:nvSpPr>
        <p:spPr/>
        <p:txBody>
          <a:bodyPr/>
          <a:lstStyle/>
          <a:p>
            <a:fld id="{15CF1C77-65B9-4522-A350-8EBCFC801257}" type="slidenum">
              <a:rPr kumimoji="1" lang="ja-JP" altLang="en-US" smtClean="0"/>
              <a:t>3</a:t>
            </a:fld>
            <a:endParaRPr kumimoji="1" lang="ja-JP" altLang="en-US" dirty="0"/>
          </a:p>
        </p:txBody>
      </p:sp>
    </p:spTree>
    <p:extLst>
      <p:ext uri="{BB962C8B-B14F-4D97-AF65-F5344CB8AC3E}">
        <p14:creationId xmlns:p14="http://schemas.microsoft.com/office/powerpoint/2010/main" val="4125902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取材者のための情報。例えば自分が取材に行きたいと思ったときに、知っておきたい、あって欲しい情報を。</a:t>
            </a:r>
            <a:endParaRPr kumimoji="1" lang="en-US" altLang="ja-JP" dirty="0"/>
          </a:p>
          <a:p>
            <a:r>
              <a:rPr kumimoji="1" lang="ja-JP" altLang="en-US" dirty="0"/>
              <a:t>どこへいつ行けば、どういう手続きを行えばよいのか、など。</a:t>
            </a:r>
          </a:p>
        </p:txBody>
      </p:sp>
      <p:sp>
        <p:nvSpPr>
          <p:cNvPr id="4" name="スライド番号プレースホルダー 3"/>
          <p:cNvSpPr>
            <a:spLocks noGrp="1"/>
          </p:cNvSpPr>
          <p:nvPr>
            <p:ph type="sldNum" sz="quarter" idx="10"/>
          </p:nvPr>
        </p:nvSpPr>
        <p:spPr/>
        <p:txBody>
          <a:bodyPr/>
          <a:lstStyle/>
          <a:p>
            <a:fld id="{15CF1C77-65B9-4522-A350-8EBCFC801257}" type="slidenum">
              <a:rPr kumimoji="1" lang="ja-JP" altLang="en-US" smtClean="0"/>
              <a:t>4</a:t>
            </a:fld>
            <a:endParaRPr kumimoji="1" lang="ja-JP" altLang="en-US" dirty="0"/>
          </a:p>
        </p:txBody>
      </p:sp>
    </p:spTree>
    <p:extLst>
      <p:ext uri="{BB962C8B-B14F-4D97-AF65-F5344CB8AC3E}">
        <p14:creationId xmlns:p14="http://schemas.microsoft.com/office/powerpoint/2010/main" val="296824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1517629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3645225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19132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4096043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313657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62147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3770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135413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15761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147741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53AB688-EA5A-4E91-BC4B-EBA1026B4CA4}"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44894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53AB688-EA5A-4E91-BC4B-EBA1026B4CA4}" type="datetimeFigureOut">
              <a:rPr kumimoji="1" lang="ja-JP" altLang="en-US" smtClean="0"/>
              <a:t>2022/3/30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0FE3140-0FD7-4FA0-8B0C-69A4D4DCD81E}" type="slidenum">
              <a:rPr kumimoji="1" lang="ja-JP" altLang="en-US" smtClean="0"/>
              <a:t>‹#›</a:t>
            </a:fld>
            <a:endParaRPr kumimoji="1" lang="ja-JP" altLang="en-US"/>
          </a:p>
        </p:txBody>
      </p:sp>
    </p:spTree>
    <p:extLst>
      <p:ext uri="{BB962C8B-B14F-4D97-AF65-F5344CB8AC3E}">
        <p14:creationId xmlns:p14="http://schemas.microsoft.com/office/powerpoint/2010/main" val="26870662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81469" y="1855904"/>
            <a:ext cx="2996731" cy="646331"/>
          </a:xfrm>
          <a:prstGeom prst="rect">
            <a:avLst/>
          </a:prstGeom>
          <a:noFill/>
        </p:spPr>
        <p:txBody>
          <a:bodyPr wrap="square" rtlCol="0">
            <a:spAutoFit/>
          </a:bodyPr>
          <a:lstStyle/>
          <a:p>
            <a:pPr algn="ctr"/>
            <a:r>
              <a:rPr kumimoji="1" lang="ja-JP" altLang="en-US" sz="2400" b="1" spc="300" dirty="0">
                <a:latin typeface="+mn-ea"/>
                <a:cs typeface="メイリオ" panose="020B0604030504040204" pitchFamily="50" charset="-128"/>
              </a:rPr>
              <a:t>プレスリリース</a:t>
            </a:r>
            <a:endParaRPr kumimoji="1" lang="en-US" altLang="ja-JP" sz="2400" b="1" spc="300" dirty="0">
              <a:latin typeface="+mn-ea"/>
              <a:cs typeface="メイリオ" panose="020B0604030504040204" pitchFamily="50" charset="-128"/>
            </a:endParaRPr>
          </a:p>
          <a:p>
            <a:pPr algn="ctr"/>
            <a:r>
              <a:rPr kumimoji="1" lang="en-US" altLang="ja-JP" sz="1200" b="1" dirty="0">
                <a:latin typeface="+mn-ea"/>
                <a:cs typeface="メイリオ" panose="020B0604030504040204" pitchFamily="50" charset="-128"/>
              </a:rPr>
              <a:t>AITC Press release 2020.</a:t>
            </a:r>
            <a:r>
              <a:rPr kumimoji="1" lang="ja-JP" altLang="en-US" sz="1200" b="1" dirty="0">
                <a:latin typeface="+mn-ea"/>
                <a:cs typeface="メイリオ" panose="020B0604030504040204" pitchFamily="50" charset="-128"/>
              </a:rPr>
              <a:t>○</a:t>
            </a:r>
            <a:r>
              <a:rPr kumimoji="1" lang="en-US" altLang="ja-JP" sz="1200" b="1" dirty="0">
                <a:latin typeface="+mn-ea"/>
                <a:cs typeface="メイリオ" panose="020B0604030504040204" pitchFamily="50" charset="-128"/>
              </a:rPr>
              <a:t>.</a:t>
            </a:r>
            <a:r>
              <a:rPr kumimoji="1" lang="ja-JP" altLang="en-US" sz="1200" b="1" dirty="0">
                <a:latin typeface="+mn-ea"/>
                <a:cs typeface="メイリオ" panose="020B0604030504040204" pitchFamily="50" charset="-128"/>
              </a:rPr>
              <a:t>○</a:t>
            </a:r>
          </a:p>
        </p:txBody>
      </p:sp>
      <p:sp>
        <p:nvSpPr>
          <p:cNvPr id="6" name="テキスト ボックス 5"/>
          <p:cNvSpPr txBox="1"/>
          <p:nvPr/>
        </p:nvSpPr>
        <p:spPr>
          <a:xfrm>
            <a:off x="1628327" y="3069534"/>
            <a:ext cx="4303017" cy="1059906"/>
          </a:xfrm>
          <a:prstGeom prst="rect">
            <a:avLst/>
          </a:prstGeom>
          <a:noFill/>
        </p:spPr>
        <p:txBody>
          <a:bodyPr wrap="square" rtlCol="0">
            <a:spAutoFit/>
          </a:bodyPr>
          <a:lstStyle/>
          <a:p>
            <a:pPr algn="ctr">
              <a:lnSpc>
                <a:spcPts val="3900"/>
              </a:lnSpc>
            </a:pPr>
            <a:r>
              <a:rPr kumimoji="1" lang="ja-JP" altLang="en-US" sz="2400" b="1" spc="300" dirty="0">
                <a:latin typeface="+mn-ea"/>
                <a:cs typeface="メイリオ" panose="020B0604030504040204" pitchFamily="50" charset="-128"/>
              </a:rPr>
              <a:t>タイトル</a:t>
            </a:r>
            <a:endParaRPr kumimoji="1" lang="en-US" altLang="ja-JP" sz="2400" b="1" spc="300" dirty="0">
              <a:latin typeface="+mn-ea"/>
              <a:cs typeface="メイリオ" panose="020B0604030504040204" pitchFamily="50" charset="-128"/>
            </a:endParaRPr>
          </a:p>
          <a:p>
            <a:pPr algn="ctr">
              <a:lnSpc>
                <a:spcPts val="3900"/>
              </a:lnSpc>
            </a:pPr>
            <a:r>
              <a:rPr kumimoji="1" lang="ja-JP" altLang="en-US" sz="2400" b="1" spc="300" dirty="0">
                <a:latin typeface="+mn-ea"/>
                <a:cs typeface="メイリオ" panose="020B0604030504040204" pitchFamily="50" charset="-128"/>
              </a:rPr>
              <a:t>～～の発表について</a:t>
            </a:r>
            <a:endParaRPr kumimoji="1" lang="ja-JP" altLang="en-US" sz="1400" b="1" spc="300" dirty="0">
              <a:latin typeface="+mn-ea"/>
              <a:cs typeface="メイリオ" panose="020B0604030504040204" pitchFamily="50" charset="-128"/>
            </a:endParaRPr>
          </a:p>
        </p:txBody>
      </p:sp>
      <p:sp>
        <p:nvSpPr>
          <p:cNvPr id="7" name="テキスト ボックス 6"/>
          <p:cNvSpPr txBox="1"/>
          <p:nvPr/>
        </p:nvSpPr>
        <p:spPr>
          <a:xfrm>
            <a:off x="1628327" y="9365821"/>
            <a:ext cx="4303017" cy="519373"/>
          </a:xfrm>
          <a:prstGeom prst="rect">
            <a:avLst/>
          </a:prstGeom>
          <a:noFill/>
        </p:spPr>
        <p:txBody>
          <a:bodyPr wrap="square" rtlCol="0">
            <a:spAutoFit/>
          </a:bodyPr>
          <a:lstStyle/>
          <a:p>
            <a:pPr algn="ctr">
              <a:lnSpc>
                <a:spcPts val="3900"/>
              </a:lnSpc>
            </a:pPr>
            <a:r>
              <a:rPr kumimoji="1" lang="ja-JP" altLang="en-US" sz="2400" spc="300" dirty="0">
                <a:latin typeface="+mn-ea"/>
                <a:cs typeface="メイリオ" panose="020B0604030504040204" pitchFamily="50" charset="-128"/>
              </a:rPr>
              <a:t>企業名</a:t>
            </a:r>
            <a:endParaRPr kumimoji="1" lang="ja-JP" altLang="en-US" sz="1400" spc="300" dirty="0">
              <a:latin typeface="+mn-ea"/>
              <a:cs typeface="メイリオ" panose="020B0604030504040204" pitchFamily="50" charset="-128"/>
            </a:endParaRPr>
          </a:p>
        </p:txBody>
      </p:sp>
      <p:sp>
        <p:nvSpPr>
          <p:cNvPr id="3" name="正方形/長方形 2">
            <a:extLst>
              <a:ext uri="{FF2B5EF4-FFF2-40B4-BE49-F238E27FC236}">
                <a16:creationId xmlns:a16="http://schemas.microsoft.com/office/drawing/2014/main" id="{74E35923-28F2-41E3-A456-BE81BE7AC66B}"/>
              </a:ext>
            </a:extLst>
          </p:cNvPr>
          <p:cNvSpPr/>
          <p:nvPr/>
        </p:nvSpPr>
        <p:spPr>
          <a:xfrm>
            <a:off x="654934" y="398822"/>
            <a:ext cx="1803518" cy="14542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n-ea"/>
              </a:rPr>
              <a:t>ブランドマーク</a:t>
            </a:r>
            <a:endParaRPr kumimoji="1" lang="en-US" altLang="ja-JP" dirty="0">
              <a:latin typeface="+mn-ea"/>
            </a:endParaRPr>
          </a:p>
          <a:p>
            <a:pPr algn="ctr"/>
            <a:r>
              <a:rPr lang="ja-JP" altLang="en-US" dirty="0">
                <a:latin typeface="+mn-ea"/>
              </a:rPr>
              <a:t>企業ロゴ</a:t>
            </a:r>
            <a:endParaRPr kumimoji="1" lang="ja-JP" altLang="en-US" dirty="0">
              <a:latin typeface="+mn-ea"/>
            </a:endParaRPr>
          </a:p>
        </p:txBody>
      </p:sp>
      <p:sp>
        <p:nvSpPr>
          <p:cNvPr id="9" name="正方形/長方形 8">
            <a:extLst>
              <a:ext uri="{FF2B5EF4-FFF2-40B4-BE49-F238E27FC236}">
                <a16:creationId xmlns:a16="http://schemas.microsoft.com/office/drawing/2014/main" id="{6B77AE58-7E70-440E-8B36-F555FDB442E1}"/>
              </a:ext>
            </a:extLst>
          </p:cNvPr>
          <p:cNvSpPr/>
          <p:nvPr/>
        </p:nvSpPr>
        <p:spPr>
          <a:xfrm>
            <a:off x="654934" y="4696739"/>
            <a:ext cx="6504038" cy="3650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n-ea"/>
              </a:rPr>
              <a:t>製品写真</a:t>
            </a:r>
          </a:p>
        </p:txBody>
      </p:sp>
    </p:spTree>
    <p:extLst>
      <p:ext uri="{BB962C8B-B14F-4D97-AF65-F5344CB8AC3E}">
        <p14:creationId xmlns:p14="http://schemas.microsoft.com/office/powerpoint/2010/main" val="1998651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22085" y="2096353"/>
            <a:ext cx="6277333" cy="7192033"/>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概要</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33655" indent="-6350">
              <a:lnSpc>
                <a:spcPct val="107000"/>
              </a:lnSpc>
              <a:spcAft>
                <a:spcPts val="210"/>
              </a:spcAft>
            </a:pP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○○社</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では、対面せず</a:t>
            </a:r>
            <a:r>
              <a:rPr lang="ja-JP" altLang="en-US"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商品企画</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を行える「</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○○（商品名）</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」を開発しました。</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当社では、これまで企業の課題を解決するアプリケーション開発を行っており、企業様と面談して企画立案を行ってまいりました。しかし、コロナ禍によって面談が難しくなったことや、顧客企業様から面談の前に「事前に社内検討したい。」との要望から、</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商品企画を検討できる</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○○（商品名）</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を開発しました。</a:t>
            </a:r>
            <a:endPar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nSpc>
                <a:spcPct val="107000"/>
              </a:lnSpc>
              <a:spcAft>
                <a:spcPts val="210"/>
              </a:spcAft>
            </a:pPr>
            <a:endParaRPr lang="en-US" altLang="ja-JP"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nSpc>
                <a:spcPct val="107000"/>
              </a:lnSpc>
              <a:spcAft>
                <a:spcPts val="210"/>
              </a:spcAft>
            </a:pP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○○（商品名）</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は、コロナ禍の</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面談</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方法として「いつでも、どこでも」アプリが入手でき、すぐに商品企画を</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検討できる</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手軽さが特徴です。更にアプリに入力した商品企画を当方に送信することで、インターネットによる</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面談で具体的なアプリケーションの開発につながります。</a:t>
            </a:r>
            <a:endPar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nSpc>
                <a:spcPct val="107000"/>
              </a:lnSpc>
              <a:spcAft>
                <a:spcPts val="210"/>
              </a:spcAft>
            </a:pP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つきましては、「 </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○○（商品名）</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体験発表会」を下記により開催いたしますので、取材方ご協力お願いいたします。</a:t>
            </a:r>
          </a:p>
          <a:p>
            <a:pPr marL="33655" indent="-6350" algn="ctr">
              <a:lnSpc>
                <a:spcPct val="112000"/>
              </a:lnSpc>
              <a:spcAft>
                <a:spcPts val="55"/>
              </a:spcAft>
            </a:pPr>
            <a:endPar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gn="ctr">
              <a:lnSpc>
                <a:spcPct val="112000"/>
              </a:lnSpc>
              <a:spcAft>
                <a:spcPts val="55"/>
              </a:spcAft>
            </a:pPr>
            <a:endParaRPr lang="en-US" altLang="ja-JP"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gn="ctr">
              <a:lnSpc>
                <a:spcPct val="112000"/>
              </a:lnSpc>
              <a:spcAft>
                <a:spcPts val="55"/>
              </a:spcAft>
            </a:pP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記</a:t>
            </a:r>
          </a:p>
          <a:p>
            <a:pPr marL="33655" indent="-6350">
              <a:lnSpc>
                <a:spcPct val="112000"/>
              </a:lnSpc>
              <a:spcAft>
                <a:spcPts val="55"/>
              </a:spcAft>
            </a:pP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日　時：令和</a:t>
            </a:r>
            <a:r>
              <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3</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年</a:t>
            </a:r>
            <a:r>
              <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10</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月</a:t>
            </a:r>
            <a:r>
              <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8</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日（</a:t>
            </a:r>
            <a:r>
              <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13</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時半～</a:t>
            </a:r>
            <a:r>
              <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14</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時半）※取材希望日</a:t>
            </a:r>
          </a:p>
          <a:p>
            <a:pPr marL="33655" indent="-6350">
              <a:lnSpc>
                <a:spcPct val="112000"/>
              </a:lnSpc>
              <a:spcAft>
                <a:spcPts val="55"/>
              </a:spcAft>
            </a:pP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場　所：弘前工業研究所　研修室</a:t>
            </a:r>
            <a:r>
              <a:rPr lang="ja-JP" altLang="en-US"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中</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　（弘前市扇町</a:t>
            </a:r>
            <a:r>
              <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1-1-8</a:t>
            </a: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a:t>
            </a:r>
          </a:p>
          <a:p>
            <a:pPr marL="33655" indent="-6350">
              <a:lnSpc>
                <a:spcPct val="112000"/>
              </a:lnSpc>
              <a:spcAft>
                <a:spcPts val="55"/>
              </a:spcAft>
            </a:pPr>
            <a:r>
              <a:rPr lang="ja-JP"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参集者：県内企業</a:t>
            </a:r>
          </a:p>
          <a:p>
            <a:pPr marL="33655" indent="-6350">
              <a:lnSpc>
                <a:spcPct val="112000"/>
              </a:lnSpc>
              <a:spcAft>
                <a:spcPts val="55"/>
              </a:spcAft>
            </a:pPr>
            <a:endParaRPr lang="en-US" altLang="ja-JP"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nSpc>
                <a:spcPct val="112000"/>
              </a:lnSpc>
              <a:spcAft>
                <a:spcPts val="55"/>
              </a:spcAft>
            </a:pPr>
            <a:endParaRPr lang="en-US" altLang="ja-JP"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endParaRPr>
          </a:p>
          <a:p>
            <a:pPr marL="313055" indent="-285750">
              <a:lnSpc>
                <a:spcPct val="112000"/>
              </a:lnSpc>
              <a:spcAft>
                <a:spcPts val="55"/>
              </a:spcAft>
              <a:buFont typeface="Wingdings" panose="05000000000000000000" pitchFamily="2" charset="2"/>
              <a:buChar char="l"/>
            </a:pPr>
            <a:r>
              <a:rPr lang="ja-JP" altLang="en-US" sz="14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○○（商品名）</a:t>
            </a:r>
            <a:r>
              <a:rPr lang="ja-JP" altLang="ja-JP" sz="14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アプリ</a:t>
            </a:r>
            <a:r>
              <a:rPr lang="ja-JP" altLang="en-US" sz="14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仕様</a:t>
            </a:r>
            <a:endParaRPr lang="en-US" altLang="ja-JP" sz="14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nSpc>
                <a:spcPct val="112000"/>
              </a:lnSpc>
              <a:spcAft>
                <a:spcPts val="55"/>
              </a:spcAft>
            </a:pPr>
            <a:r>
              <a:rPr lang="ja-JP" altLang="en-US"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a:t>
            </a:r>
            <a:r>
              <a:rPr lang="en-US" altLang="ja-JP"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OS</a:t>
            </a:r>
            <a:r>
              <a:rPr lang="ja-JP" altLang="en-US"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a:t>
            </a:r>
            <a:r>
              <a:rPr lang="en-US" altLang="ja-JP"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Windows10</a:t>
            </a:r>
            <a:r>
              <a:rPr lang="ja-JP" altLang="en-US"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以上　　　</a:t>
            </a: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ダウンロード先：</a:t>
            </a:r>
            <a:r>
              <a:rPr lang="en-US" altLang="ja-JP"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URL</a:t>
            </a:r>
            <a:endPar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nSpc>
                <a:spcPct val="112000"/>
              </a:lnSpc>
              <a:spcAft>
                <a:spcPts val="55"/>
              </a:spcAft>
            </a:pPr>
            <a:r>
              <a:rPr lang="ja-JP" altLang="en-US"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rPr>
              <a:t>・費用：無償</a:t>
            </a:r>
            <a:endParaRPr lang="en-US" altLang="ja-JP" sz="1100" kern="100" dirty="0">
              <a:solidFill>
                <a:srgbClr val="000000"/>
              </a:solidFill>
              <a:effectLst/>
              <a:latin typeface="メイリオ" panose="020B0604030504040204" pitchFamily="50" charset="-128"/>
              <a:ea typeface="メイリオ" panose="020B0604030504040204" pitchFamily="50" charset="-128"/>
              <a:cs typeface="ＭＳ 明朝" panose="02020609040205080304" pitchFamily="17" charset="-128"/>
            </a:endParaRPr>
          </a:p>
          <a:p>
            <a:pPr marL="33655" indent="-6350">
              <a:lnSpc>
                <a:spcPct val="112000"/>
              </a:lnSpc>
              <a:spcAft>
                <a:spcPts val="55"/>
              </a:spcAft>
            </a:pPr>
            <a:r>
              <a:rPr lang="ja-JP" altLang="en-US" sz="1100" kern="100" dirty="0">
                <a:solidFill>
                  <a:srgbClr val="000000"/>
                </a:solidFill>
                <a:latin typeface="メイリオ" panose="020B0604030504040204" pitchFamily="50" charset="-128"/>
                <a:ea typeface="メイリオ" panose="020B0604030504040204" pitchFamily="50" charset="-128"/>
                <a:cs typeface="ＭＳ 明朝" panose="02020609040205080304" pitchFamily="17" charset="-128"/>
              </a:rPr>
              <a:t>・利用者：課題解決を望む企業</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p:txBody>
      </p:sp>
      <p:grpSp>
        <p:nvGrpSpPr>
          <p:cNvPr id="22" name="グループ化 21"/>
          <p:cNvGrpSpPr/>
          <p:nvPr/>
        </p:nvGrpSpPr>
        <p:grpSpPr>
          <a:xfrm>
            <a:off x="622085" y="1762620"/>
            <a:ext cx="6277333" cy="200383"/>
            <a:chOff x="322968" y="1688275"/>
            <a:chExt cx="6277333" cy="200383"/>
          </a:xfrm>
          <a:solidFill>
            <a:srgbClr val="66FF99"/>
          </a:solidFill>
        </p:grpSpPr>
        <p:sp>
          <p:nvSpPr>
            <p:cNvPr id="19" name="正方形/長方形 18"/>
            <p:cNvSpPr/>
            <p:nvPr/>
          </p:nvSpPr>
          <p:spPr>
            <a:xfrm>
              <a:off x="423159" y="1765607"/>
              <a:ext cx="6073716"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円/楕円 19"/>
            <p:cNvSpPr/>
            <p:nvPr/>
          </p:nvSpPr>
          <p:spPr>
            <a:xfrm>
              <a:off x="32296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円/楕円 20"/>
            <p:cNvSpPr/>
            <p:nvPr/>
          </p:nvSpPr>
          <p:spPr>
            <a:xfrm>
              <a:off x="639991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3" name="テキスト ボックス 22"/>
          <p:cNvSpPr txBox="1"/>
          <p:nvPr/>
        </p:nvSpPr>
        <p:spPr>
          <a:xfrm>
            <a:off x="3942092" y="825467"/>
            <a:ext cx="3262432" cy="276999"/>
          </a:xfrm>
          <a:prstGeom prst="rect">
            <a:avLst/>
          </a:prstGeom>
          <a:noFill/>
        </p:spPr>
        <p:txBody>
          <a:bodyPr wrap="none" rtlCol="0">
            <a:spAutoFit/>
          </a:bodyPr>
          <a:lstStyle/>
          <a:p>
            <a:pPr algn="ctr"/>
            <a:r>
              <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商品と社会に役立つポイントを関連付ける</a:t>
            </a:r>
            <a:endParaRPr kumimoji="1"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4" name="グループ化 23"/>
          <p:cNvGrpSpPr/>
          <p:nvPr/>
        </p:nvGrpSpPr>
        <p:grpSpPr>
          <a:xfrm>
            <a:off x="622085" y="9653295"/>
            <a:ext cx="6440823" cy="527364"/>
            <a:chOff x="322968" y="1524784"/>
            <a:chExt cx="6440823" cy="527364"/>
          </a:xfrm>
          <a:solidFill>
            <a:srgbClr val="66FF99"/>
          </a:solidFill>
        </p:grpSpPr>
        <p:sp>
          <p:nvSpPr>
            <p:cNvPr id="25" name="正方形/長方形 24"/>
            <p:cNvSpPr/>
            <p:nvPr/>
          </p:nvSpPr>
          <p:spPr>
            <a:xfrm>
              <a:off x="423159" y="1765607"/>
              <a:ext cx="6073716"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円/楕円 25"/>
            <p:cNvSpPr/>
            <p:nvPr/>
          </p:nvSpPr>
          <p:spPr>
            <a:xfrm>
              <a:off x="32296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円/楕円 26"/>
            <p:cNvSpPr/>
            <p:nvPr/>
          </p:nvSpPr>
          <p:spPr>
            <a:xfrm>
              <a:off x="6236427" y="1524784"/>
              <a:ext cx="527364" cy="527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8" name="テキスト ボックス 27"/>
          <p:cNvSpPr txBox="1"/>
          <p:nvPr/>
        </p:nvSpPr>
        <p:spPr>
          <a:xfrm>
            <a:off x="6592158" y="9732311"/>
            <a:ext cx="523875" cy="369332"/>
          </a:xfrm>
          <a:prstGeom prst="rect">
            <a:avLst/>
          </a:prstGeom>
          <a:noFill/>
        </p:spPr>
        <p:txBody>
          <a:bodyPr wrap="square" rtlCol="0">
            <a:spAutoFit/>
          </a:bodyPr>
          <a:lstStyle/>
          <a:p>
            <a:r>
              <a:rPr kumimoji="1" lang="en-US" altLang="ja-JP" dirty="0">
                <a:solidFill>
                  <a:schemeClr val="bg1"/>
                </a:solidFill>
              </a:rPr>
              <a:t>1</a:t>
            </a:r>
            <a:r>
              <a:rPr kumimoji="1" lang="en-US" altLang="ja-JP" sz="1100" dirty="0">
                <a:solidFill>
                  <a:schemeClr val="bg1"/>
                </a:solidFill>
              </a:rPr>
              <a:t>/3</a:t>
            </a:r>
            <a:endParaRPr kumimoji="1" lang="ja-JP" altLang="en-US" dirty="0">
              <a:solidFill>
                <a:schemeClr val="bg1"/>
              </a:solidFill>
            </a:endParaRPr>
          </a:p>
        </p:txBody>
      </p:sp>
      <p:sp>
        <p:nvSpPr>
          <p:cNvPr id="29" name="テキスト ボックス 28">
            <a:extLst>
              <a:ext uri="{FF2B5EF4-FFF2-40B4-BE49-F238E27FC236}">
                <a16:creationId xmlns:a16="http://schemas.microsoft.com/office/drawing/2014/main" id="{246FD6D9-D4B7-4052-A74A-7AE36B58B6D3}"/>
              </a:ext>
            </a:extLst>
          </p:cNvPr>
          <p:cNvSpPr txBox="1"/>
          <p:nvPr/>
        </p:nvSpPr>
        <p:spPr>
          <a:xfrm>
            <a:off x="840922" y="7104714"/>
            <a:ext cx="4732386" cy="338554"/>
          </a:xfrm>
          <a:prstGeom prst="rect">
            <a:avLst/>
          </a:prstGeom>
          <a:noFill/>
        </p:spPr>
        <p:txBody>
          <a:bodyPr wrap="none" rtlCol="0">
            <a:spAutoFit/>
          </a:bodyPr>
          <a:lstStyle/>
          <a:p>
            <a:r>
              <a:rPr kumimoji="1" lang="ja-JP" altLang="en-US" sz="1600" dirty="0">
                <a:latin typeface="+mn-ea"/>
              </a:rPr>
              <a:t>取材希望日時：〇〇年〇月〇日〇曜日　〇時～〇時</a:t>
            </a:r>
          </a:p>
        </p:txBody>
      </p:sp>
      <p:sp>
        <p:nvSpPr>
          <p:cNvPr id="30" name="正方形/長方形 29">
            <a:extLst>
              <a:ext uri="{FF2B5EF4-FFF2-40B4-BE49-F238E27FC236}">
                <a16:creationId xmlns:a16="http://schemas.microsoft.com/office/drawing/2014/main" id="{30283484-4A14-4239-B487-5F051CFB82B5}"/>
              </a:ext>
            </a:extLst>
          </p:cNvPr>
          <p:cNvSpPr/>
          <p:nvPr/>
        </p:nvSpPr>
        <p:spPr>
          <a:xfrm>
            <a:off x="722276" y="199543"/>
            <a:ext cx="751897" cy="6062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mn-ea"/>
              </a:rPr>
              <a:t>ブランドマーク</a:t>
            </a:r>
            <a:endParaRPr kumimoji="1" lang="en-US" altLang="ja-JP" sz="1100" dirty="0">
              <a:latin typeface="+mn-ea"/>
            </a:endParaRPr>
          </a:p>
          <a:p>
            <a:pPr algn="ctr"/>
            <a:r>
              <a:rPr lang="ja-JP" altLang="en-US" sz="1100" dirty="0">
                <a:latin typeface="+mn-ea"/>
              </a:rPr>
              <a:t>企業ロゴ</a:t>
            </a:r>
            <a:endParaRPr kumimoji="1" lang="ja-JP" altLang="en-US" sz="1100" dirty="0">
              <a:latin typeface="+mn-ea"/>
            </a:endParaRPr>
          </a:p>
        </p:txBody>
      </p:sp>
      <p:sp>
        <p:nvSpPr>
          <p:cNvPr id="32" name="テキスト ボックス 31">
            <a:extLst>
              <a:ext uri="{FF2B5EF4-FFF2-40B4-BE49-F238E27FC236}">
                <a16:creationId xmlns:a16="http://schemas.microsoft.com/office/drawing/2014/main" id="{11EA537B-C785-4D48-B6D8-06182719387B}"/>
              </a:ext>
            </a:extLst>
          </p:cNvPr>
          <p:cNvSpPr txBox="1"/>
          <p:nvPr/>
        </p:nvSpPr>
        <p:spPr>
          <a:xfrm>
            <a:off x="922659" y="1026021"/>
            <a:ext cx="5776376" cy="800219"/>
          </a:xfrm>
          <a:prstGeom prst="rect">
            <a:avLst/>
          </a:prstGeom>
          <a:noFill/>
        </p:spPr>
        <p:txBody>
          <a:bodyPr wrap="square">
            <a:spAutoFit/>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例）コロナ禍対応</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商品企画検討アプリの開発</a:t>
            </a:r>
            <a:endParaRPr kumimoji="1"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a:extLst>
              <a:ext uri="{FF2B5EF4-FFF2-40B4-BE49-F238E27FC236}">
                <a16:creationId xmlns:a16="http://schemas.microsoft.com/office/drawing/2014/main" id="{8ADA528F-1806-4AC8-8B58-287F74A8FBC3}"/>
              </a:ext>
            </a:extLst>
          </p:cNvPr>
          <p:cNvSpPr/>
          <p:nvPr/>
        </p:nvSpPr>
        <p:spPr>
          <a:xfrm>
            <a:off x="1915175" y="7703739"/>
            <a:ext cx="3687918" cy="2069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n-ea"/>
              </a:rPr>
              <a:t>製品写真　イメージなど</a:t>
            </a:r>
          </a:p>
        </p:txBody>
      </p:sp>
    </p:spTree>
    <p:extLst>
      <p:ext uri="{BB962C8B-B14F-4D97-AF65-F5344CB8AC3E}">
        <p14:creationId xmlns:p14="http://schemas.microsoft.com/office/powerpoint/2010/main" val="36108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p:cNvGrpSpPr/>
          <p:nvPr/>
        </p:nvGrpSpPr>
        <p:grpSpPr>
          <a:xfrm>
            <a:off x="622085" y="9653295"/>
            <a:ext cx="6440823" cy="527364"/>
            <a:chOff x="322968" y="1524784"/>
            <a:chExt cx="6440823" cy="527364"/>
          </a:xfrm>
          <a:solidFill>
            <a:srgbClr val="66FF99"/>
          </a:solidFill>
        </p:grpSpPr>
        <p:sp>
          <p:nvSpPr>
            <p:cNvPr id="25" name="正方形/長方形 24"/>
            <p:cNvSpPr/>
            <p:nvPr/>
          </p:nvSpPr>
          <p:spPr>
            <a:xfrm>
              <a:off x="423159" y="1765607"/>
              <a:ext cx="6073716"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円/楕円 25"/>
            <p:cNvSpPr/>
            <p:nvPr/>
          </p:nvSpPr>
          <p:spPr>
            <a:xfrm>
              <a:off x="32296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円/楕円 26"/>
            <p:cNvSpPr/>
            <p:nvPr/>
          </p:nvSpPr>
          <p:spPr>
            <a:xfrm>
              <a:off x="6236427" y="1524784"/>
              <a:ext cx="527364" cy="527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8" name="テキスト ボックス 27"/>
          <p:cNvSpPr txBox="1"/>
          <p:nvPr/>
        </p:nvSpPr>
        <p:spPr>
          <a:xfrm>
            <a:off x="6592158" y="9732311"/>
            <a:ext cx="523875" cy="369332"/>
          </a:xfrm>
          <a:prstGeom prst="rect">
            <a:avLst/>
          </a:prstGeom>
          <a:noFill/>
        </p:spPr>
        <p:txBody>
          <a:bodyPr wrap="square" rtlCol="0">
            <a:spAutoFit/>
          </a:bodyPr>
          <a:lstStyle/>
          <a:p>
            <a:r>
              <a:rPr kumimoji="1" lang="en-US" altLang="ja-JP" dirty="0">
                <a:solidFill>
                  <a:schemeClr val="bg1"/>
                </a:solidFill>
              </a:rPr>
              <a:t>2</a:t>
            </a:r>
            <a:r>
              <a:rPr kumimoji="1" lang="en-US" altLang="ja-JP" sz="1100" dirty="0">
                <a:solidFill>
                  <a:schemeClr val="bg1"/>
                </a:solidFill>
              </a:rPr>
              <a:t>/3</a:t>
            </a:r>
            <a:endParaRPr kumimoji="1" lang="ja-JP" altLang="en-US" dirty="0">
              <a:solidFill>
                <a:schemeClr val="bg1"/>
              </a:solidFill>
            </a:endParaRPr>
          </a:p>
        </p:txBody>
      </p:sp>
      <p:sp>
        <p:nvSpPr>
          <p:cNvPr id="29" name="テキスト ボックス 28"/>
          <p:cNvSpPr txBox="1"/>
          <p:nvPr/>
        </p:nvSpPr>
        <p:spPr>
          <a:xfrm>
            <a:off x="622085" y="2105878"/>
            <a:ext cx="6277333" cy="2246769"/>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●背景について</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050">
                <a:latin typeface="メイリオ" panose="020B0604030504040204" pitchFamily="50" charset="-128"/>
                <a:ea typeface="メイリオ" panose="020B0604030504040204" pitchFamily="50" charset="-128"/>
                <a:cs typeface="メイリオ" panose="020B0604030504040204" pitchFamily="50" charset="-128"/>
              </a:rPr>
              <a:t>　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1102819" y="1187087"/>
            <a:ext cx="5314276" cy="369332"/>
          </a:xfrm>
          <a:prstGeom prst="rect">
            <a:avLst/>
          </a:prstGeom>
          <a:noFill/>
        </p:spPr>
        <p:txBody>
          <a:bodyPr wrap="none" rtlCol="0">
            <a:spAutoFit/>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内容の詳細について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（タイトル、内容等分かり易く任意）</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622085" y="4791446"/>
            <a:ext cx="3346066" cy="392319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●主役（モノ、人、技術等）について</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050">
                <a:latin typeface="メイリオ" panose="020B0604030504040204" pitchFamily="50" charset="-128"/>
                <a:ea typeface="メイリオ" panose="020B0604030504040204" pitchFamily="50" charset="-128"/>
                <a:cs typeface="メイリオ" panose="020B0604030504040204" pitchFamily="50" charset="-128"/>
              </a:rPr>
              <a:t>　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4136289" y="4941666"/>
            <a:ext cx="2874038" cy="16005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p:cNvSpPr/>
          <p:nvPr/>
        </p:nvSpPr>
        <p:spPr>
          <a:xfrm>
            <a:off x="4136289" y="6740668"/>
            <a:ext cx="2874038" cy="16005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622084" y="9235522"/>
            <a:ext cx="6277333" cy="307777"/>
          </a:xfrm>
          <a:prstGeom prst="rect">
            <a:avLst/>
          </a:prstGeom>
          <a:noFill/>
        </p:spPr>
        <p:txBody>
          <a:bodyPr wrap="square" rtlCol="0">
            <a:spAutoFit/>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などなど、内容の詳細を記載する。ページ数、本文の体裁は任意。</a:t>
            </a:r>
          </a:p>
        </p:txBody>
      </p:sp>
      <p:grpSp>
        <p:nvGrpSpPr>
          <p:cNvPr id="37" name="グループ化 36"/>
          <p:cNvGrpSpPr/>
          <p:nvPr/>
        </p:nvGrpSpPr>
        <p:grpSpPr>
          <a:xfrm>
            <a:off x="622085" y="1762620"/>
            <a:ext cx="6277333" cy="200383"/>
            <a:chOff x="322968" y="1688275"/>
            <a:chExt cx="6277333" cy="200383"/>
          </a:xfrm>
          <a:solidFill>
            <a:srgbClr val="66FF99"/>
          </a:solidFill>
        </p:grpSpPr>
        <p:sp>
          <p:nvSpPr>
            <p:cNvPr id="38" name="正方形/長方形 37"/>
            <p:cNvSpPr/>
            <p:nvPr/>
          </p:nvSpPr>
          <p:spPr>
            <a:xfrm>
              <a:off x="423159" y="1765607"/>
              <a:ext cx="6073716"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円/楕円 38"/>
            <p:cNvSpPr/>
            <p:nvPr/>
          </p:nvSpPr>
          <p:spPr>
            <a:xfrm>
              <a:off x="32296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円/楕円 39"/>
            <p:cNvSpPr/>
            <p:nvPr/>
          </p:nvSpPr>
          <p:spPr>
            <a:xfrm>
              <a:off x="639991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95309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p:cNvGrpSpPr/>
          <p:nvPr/>
        </p:nvGrpSpPr>
        <p:grpSpPr>
          <a:xfrm>
            <a:off x="622085" y="9653295"/>
            <a:ext cx="6440823" cy="527364"/>
            <a:chOff x="322968" y="1524784"/>
            <a:chExt cx="6440823" cy="527364"/>
          </a:xfrm>
          <a:solidFill>
            <a:srgbClr val="66FF99"/>
          </a:solidFill>
        </p:grpSpPr>
        <p:sp>
          <p:nvSpPr>
            <p:cNvPr id="25" name="正方形/長方形 24"/>
            <p:cNvSpPr/>
            <p:nvPr/>
          </p:nvSpPr>
          <p:spPr>
            <a:xfrm>
              <a:off x="423159" y="1765607"/>
              <a:ext cx="6073716"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円/楕円 25"/>
            <p:cNvSpPr/>
            <p:nvPr/>
          </p:nvSpPr>
          <p:spPr>
            <a:xfrm>
              <a:off x="32296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円/楕円 26"/>
            <p:cNvSpPr/>
            <p:nvPr/>
          </p:nvSpPr>
          <p:spPr>
            <a:xfrm>
              <a:off x="6236427" y="1524784"/>
              <a:ext cx="527364" cy="527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8" name="テキスト ボックス 27"/>
          <p:cNvSpPr txBox="1"/>
          <p:nvPr/>
        </p:nvSpPr>
        <p:spPr>
          <a:xfrm>
            <a:off x="6576702" y="9732311"/>
            <a:ext cx="523875" cy="369332"/>
          </a:xfrm>
          <a:prstGeom prst="rect">
            <a:avLst/>
          </a:prstGeom>
          <a:noFill/>
        </p:spPr>
        <p:txBody>
          <a:bodyPr wrap="square" rtlCol="0">
            <a:spAutoFit/>
          </a:bodyPr>
          <a:lstStyle/>
          <a:p>
            <a:r>
              <a:rPr kumimoji="1" lang="en-US" altLang="ja-JP" dirty="0">
                <a:solidFill>
                  <a:schemeClr val="bg1"/>
                </a:solidFill>
              </a:rPr>
              <a:t>3</a:t>
            </a:r>
            <a:r>
              <a:rPr kumimoji="1" lang="en-US" altLang="ja-JP" sz="1100" dirty="0">
                <a:solidFill>
                  <a:schemeClr val="bg1"/>
                </a:solidFill>
              </a:rPr>
              <a:t>/3</a:t>
            </a:r>
            <a:endParaRPr kumimoji="1" lang="ja-JP" altLang="en-US" dirty="0">
              <a:solidFill>
                <a:schemeClr val="bg1"/>
              </a:solidFill>
            </a:endParaRPr>
          </a:p>
        </p:txBody>
      </p:sp>
      <p:sp>
        <p:nvSpPr>
          <p:cNvPr id="30" name="テキスト ボックス 29"/>
          <p:cNvSpPr txBox="1"/>
          <p:nvPr/>
        </p:nvSpPr>
        <p:spPr>
          <a:xfrm>
            <a:off x="622085" y="9090078"/>
            <a:ext cx="6277333" cy="307777"/>
          </a:xfrm>
          <a:prstGeom prst="rect">
            <a:avLst/>
          </a:prstGeom>
          <a:noFill/>
        </p:spPr>
        <p:txBody>
          <a:bodyPr wrap="square" rtlCol="0">
            <a:spAutoFit/>
          </a:bodyPr>
          <a:lstStyle/>
          <a:p>
            <a:pPr algn="just"/>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●住所、連絡先、担当者などを詳細に。</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30"/>
          <p:cNvSpPr/>
          <p:nvPr/>
        </p:nvSpPr>
        <p:spPr>
          <a:xfrm>
            <a:off x="3315313" y="6784257"/>
            <a:ext cx="3383722" cy="1991947"/>
          </a:xfrm>
          <a:prstGeom prst="roundRect">
            <a:avLst>
              <a:gd name="adj" fmla="val 4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地図など</a:t>
            </a:r>
            <a:endParaRPr kumimoji="1" lang="en-US" altLang="ja-JP" dirty="0"/>
          </a:p>
        </p:txBody>
      </p:sp>
      <p:sp>
        <p:nvSpPr>
          <p:cNvPr id="36" name="テキスト ボックス 35"/>
          <p:cNvSpPr txBox="1"/>
          <p:nvPr/>
        </p:nvSpPr>
        <p:spPr>
          <a:xfrm>
            <a:off x="3090544" y="1206137"/>
            <a:ext cx="1338828" cy="369332"/>
          </a:xfrm>
          <a:prstGeom prst="rect">
            <a:avLst/>
          </a:prstGeom>
          <a:noFill/>
        </p:spPr>
        <p:txBody>
          <a:bodyPr wrap="none" rtlCol="0">
            <a:spAutoFit/>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関係者紹介</a:t>
            </a:r>
          </a:p>
        </p:txBody>
      </p:sp>
      <p:grpSp>
        <p:nvGrpSpPr>
          <p:cNvPr id="29" name="グループ化 28"/>
          <p:cNvGrpSpPr/>
          <p:nvPr/>
        </p:nvGrpSpPr>
        <p:grpSpPr>
          <a:xfrm>
            <a:off x="622085" y="1762620"/>
            <a:ext cx="6277333" cy="200383"/>
            <a:chOff x="322968" y="1688275"/>
            <a:chExt cx="6277333" cy="200383"/>
          </a:xfrm>
          <a:solidFill>
            <a:srgbClr val="66FF99"/>
          </a:solidFill>
        </p:grpSpPr>
        <p:sp>
          <p:nvSpPr>
            <p:cNvPr id="37" name="正方形/長方形 36"/>
            <p:cNvSpPr/>
            <p:nvPr/>
          </p:nvSpPr>
          <p:spPr>
            <a:xfrm>
              <a:off x="423159" y="1765607"/>
              <a:ext cx="6073716"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円/楕円 37"/>
            <p:cNvSpPr/>
            <p:nvPr/>
          </p:nvSpPr>
          <p:spPr>
            <a:xfrm>
              <a:off x="32296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円/楕円 38"/>
            <p:cNvSpPr/>
            <p:nvPr/>
          </p:nvSpPr>
          <p:spPr>
            <a:xfrm>
              <a:off x="6399918" y="1688275"/>
              <a:ext cx="200383" cy="2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 name="テキスト ボックス 1">
            <a:extLst>
              <a:ext uri="{FF2B5EF4-FFF2-40B4-BE49-F238E27FC236}">
                <a16:creationId xmlns:a16="http://schemas.microsoft.com/office/drawing/2014/main" id="{AAE1418E-095C-44D4-8D19-DD28DBB8D936}"/>
              </a:ext>
            </a:extLst>
          </p:cNvPr>
          <p:cNvSpPr txBox="1"/>
          <p:nvPr/>
        </p:nvSpPr>
        <p:spPr>
          <a:xfrm>
            <a:off x="822468" y="2227006"/>
            <a:ext cx="5973524" cy="2677656"/>
          </a:xfrm>
          <a:prstGeom prst="rect">
            <a:avLst/>
          </a:prstGeom>
          <a:noFill/>
        </p:spPr>
        <p:txBody>
          <a:bodyPr wrap="square" rtlCol="0">
            <a:spAutoFit/>
          </a:bodyPr>
          <a:lstStyle/>
          <a:p>
            <a:r>
              <a:rPr kumimoji="1" lang="ja-JP" altLang="en-US" sz="1200" dirty="0">
                <a:latin typeface="+mn-ea"/>
              </a:rPr>
              <a:t>開発に協力してくれた関係者を紹介する。</a:t>
            </a:r>
            <a:endParaRPr kumimoji="1" lang="en-US" altLang="ja-JP" sz="1200" dirty="0">
              <a:latin typeface="+mn-ea"/>
            </a:endParaRPr>
          </a:p>
          <a:p>
            <a:r>
              <a:rPr lang="ja-JP" altLang="en-US" sz="1200" dirty="0">
                <a:latin typeface="+mn-ea"/>
              </a:rPr>
              <a:t>企業名　　　代表者</a:t>
            </a:r>
            <a:endParaRPr lang="en-US" altLang="ja-JP" sz="1200" dirty="0">
              <a:latin typeface="+mn-ea"/>
            </a:endParaRPr>
          </a:p>
          <a:p>
            <a:r>
              <a:rPr kumimoji="1" lang="ja-JP" altLang="en-US" sz="1200" dirty="0">
                <a:latin typeface="+mn-ea"/>
              </a:rPr>
              <a:t>企業概要</a:t>
            </a:r>
            <a:endParaRPr kumimoji="1" lang="en-US" altLang="ja-JP" sz="1200" dirty="0">
              <a:latin typeface="+mn-ea"/>
            </a:endParaRPr>
          </a:p>
          <a:p>
            <a:r>
              <a:rPr lang="ja-JP" altLang="en-US" sz="1200" dirty="0">
                <a:latin typeface="+mn-ea"/>
              </a:rPr>
              <a:t>開発への関わり（技術を開発。デザイン。コーディネーターなど）</a:t>
            </a:r>
            <a:endParaRPr lang="en-US" altLang="ja-JP" sz="1200" dirty="0">
              <a:latin typeface="+mn-ea"/>
            </a:endParaRPr>
          </a:p>
          <a:p>
            <a:r>
              <a:rPr lang="ja-JP" altLang="en-US" sz="1200" dirty="0">
                <a:latin typeface="+mn-ea"/>
              </a:rPr>
              <a:t>担当者名：肩書　名前</a:t>
            </a:r>
            <a:endParaRPr lang="en-US" altLang="ja-JP" sz="1200" dirty="0">
              <a:latin typeface="+mn-ea"/>
            </a:endParaRPr>
          </a:p>
          <a:p>
            <a:endParaRPr kumimoji="1" lang="en-US" altLang="ja-JP" sz="1200" dirty="0">
              <a:latin typeface="+mn-ea"/>
            </a:endParaRPr>
          </a:p>
          <a:p>
            <a:r>
              <a:rPr lang="ja-JP" altLang="en-US" sz="1200" dirty="0">
                <a:latin typeface="+mn-ea"/>
              </a:rPr>
              <a:t>関係機関　　　代表者</a:t>
            </a:r>
            <a:endParaRPr lang="en-US" altLang="ja-JP" sz="1200" dirty="0">
              <a:latin typeface="+mn-ea"/>
            </a:endParaRPr>
          </a:p>
          <a:p>
            <a:r>
              <a:rPr kumimoji="1" lang="ja-JP" altLang="en-US" sz="1200" dirty="0">
                <a:latin typeface="+mn-ea"/>
              </a:rPr>
              <a:t>機関概要</a:t>
            </a:r>
            <a:endParaRPr kumimoji="1" lang="en-US" altLang="ja-JP" sz="1200" dirty="0">
              <a:latin typeface="+mn-ea"/>
            </a:endParaRPr>
          </a:p>
          <a:p>
            <a:r>
              <a:rPr lang="ja-JP" altLang="en-US" sz="1200" dirty="0">
                <a:latin typeface="+mn-ea"/>
              </a:rPr>
              <a:t>開発への関わり（技術を開発。デザイン。コーディネーターなど）</a:t>
            </a:r>
            <a:endParaRPr lang="en-US" altLang="ja-JP" sz="1200" dirty="0">
              <a:latin typeface="+mn-ea"/>
            </a:endParaRPr>
          </a:p>
          <a:p>
            <a:r>
              <a:rPr lang="ja-JP" altLang="en-US" sz="1200" dirty="0">
                <a:latin typeface="+mn-ea"/>
              </a:rPr>
              <a:t>担当者名：肩書　名前</a:t>
            </a:r>
            <a:endParaRPr lang="en-US" altLang="ja-JP" sz="1200" dirty="0">
              <a:latin typeface="+mn-ea"/>
            </a:endParaRPr>
          </a:p>
          <a:p>
            <a:endParaRPr kumimoji="1" lang="en-US" altLang="ja-JP" sz="1200" dirty="0">
              <a:latin typeface="+mn-ea"/>
            </a:endParaRPr>
          </a:p>
          <a:p>
            <a:endParaRPr kumimoji="1" lang="en-US" altLang="ja-JP" dirty="0"/>
          </a:p>
          <a:p>
            <a:endParaRPr kumimoji="1" lang="ja-JP" altLang="en-US" dirty="0"/>
          </a:p>
        </p:txBody>
      </p:sp>
    </p:spTree>
    <p:extLst>
      <p:ext uri="{BB962C8B-B14F-4D97-AF65-F5344CB8AC3E}">
        <p14:creationId xmlns:p14="http://schemas.microsoft.com/office/powerpoint/2010/main" val="38226684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TotalTime>
  <Words>879</Words>
  <Application>Microsoft Macintosh PowerPoint</Application>
  <PresentationFormat>ユーザー設定</PresentationFormat>
  <Paragraphs>72</Paragraphs>
  <Slides>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Ｐゴシック</vt:lpstr>
      <vt:lpstr>ＭＳ 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鳴海 藍</dc:creator>
  <cp:lastModifiedBy>青森県産業技術センター 弘前工業研究所</cp:lastModifiedBy>
  <cp:revision>15</cp:revision>
  <cp:lastPrinted>2019-04-02T04:09:55Z</cp:lastPrinted>
  <dcterms:created xsi:type="dcterms:W3CDTF">2019-03-13T23:51:42Z</dcterms:created>
  <dcterms:modified xsi:type="dcterms:W3CDTF">2022-03-30T06:38:58Z</dcterms:modified>
</cp:coreProperties>
</file>